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777" r:id="rId1"/>
  </p:sldMasterIdLst>
  <p:notesMasterIdLst>
    <p:notesMasterId r:id="rId3"/>
  </p:notesMasterIdLst>
  <p:handoutMasterIdLst>
    <p:handoutMasterId r:id="rId4"/>
  </p:handoutMasterIdLst>
  <p:sldIdLst>
    <p:sldId id="292" r:id="rId2"/>
  </p:sldIdLst>
  <p:sldSz cx="15544800" cy="9144000"/>
  <p:notesSz cx="6858000" cy="9144000"/>
  <p:defaultTextStyle>
    <a:defPPr>
      <a:defRPr lang="en-US"/>
    </a:defPPr>
    <a:lvl1pPr marL="0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1pPr>
    <a:lvl2pPr marL="592531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2pPr>
    <a:lvl3pPr marL="1185062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3pPr>
    <a:lvl4pPr marL="1777594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4pPr>
    <a:lvl5pPr marL="2370125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5pPr>
    <a:lvl6pPr marL="2962656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6pPr>
    <a:lvl7pPr marL="3555187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7pPr>
    <a:lvl8pPr marL="4147718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8pPr>
    <a:lvl9pPr marL="4740250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987" userDrawn="1">
          <p15:clr>
            <a:srgbClr val="A4A3A4"/>
          </p15:clr>
        </p15:guide>
        <p15:guide id="2" orient="horz" pos="4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FB9A"/>
    <a:srgbClr val="F4D0D1"/>
    <a:srgbClr val="02040A"/>
    <a:srgbClr val="EFBDBE"/>
    <a:srgbClr val="FFCC29"/>
    <a:srgbClr val="F9DCA1"/>
    <a:srgbClr val="F4FB9F"/>
    <a:srgbClr val="F4BB4A"/>
    <a:srgbClr val="E9FCFD"/>
    <a:srgbClr val="C1CC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93" autoAdjust="0"/>
    <p:restoredTop sz="96357" autoAdjust="0"/>
  </p:normalViewPr>
  <p:slideViewPr>
    <p:cSldViewPr snapToGrid="0">
      <p:cViewPr varScale="1">
        <p:scale>
          <a:sx n="90" d="100"/>
          <a:sy n="90" d="100"/>
        </p:scale>
        <p:origin x="714" y="96"/>
      </p:cViewPr>
      <p:guideLst>
        <p:guide pos="7987"/>
        <p:guide orient="horz" pos="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410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22C5104-B160-49CA-BBEA-F89DC47F2E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A77B3F-59DC-4CD3-9EDD-457BB0F4ED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7AD89C-BB88-48A3-A1C9-D13CF625B286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D14D80-1829-4047-8B70-CA13F85B2A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9C54F4-FD5F-49B3-9277-2EBC1373BA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37205A-E1E8-4792-BFE4-BDA008854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9826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D09F21-8F1F-4129-8AEA-7EF5D9ADF331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06450" y="1143000"/>
            <a:ext cx="5245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2C31BA-67D8-413F-A5DD-028125073D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085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85062" rtl="0" eaLnBrk="1" latinLnBrk="0" hangingPunct="1">
      <a:defRPr sz="1555" kern="1200">
        <a:solidFill>
          <a:schemeClr val="tx1"/>
        </a:solidFill>
        <a:latin typeface="+mn-lt"/>
        <a:ea typeface="+mn-ea"/>
        <a:cs typeface="+mn-cs"/>
      </a:defRPr>
    </a:lvl1pPr>
    <a:lvl2pPr marL="592531" algn="l" defTabSz="1185062" rtl="0" eaLnBrk="1" latinLnBrk="0" hangingPunct="1">
      <a:defRPr sz="1555" kern="1200">
        <a:solidFill>
          <a:schemeClr val="tx1"/>
        </a:solidFill>
        <a:latin typeface="+mn-lt"/>
        <a:ea typeface="+mn-ea"/>
        <a:cs typeface="+mn-cs"/>
      </a:defRPr>
    </a:lvl2pPr>
    <a:lvl3pPr marL="1185062" algn="l" defTabSz="1185062" rtl="0" eaLnBrk="1" latinLnBrk="0" hangingPunct="1">
      <a:defRPr sz="1555" kern="1200">
        <a:solidFill>
          <a:schemeClr val="tx1"/>
        </a:solidFill>
        <a:latin typeface="+mn-lt"/>
        <a:ea typeface="+mn-ea"/>
        <a:cs typeface="+mn-cs"/>
      </a:defRPr>
    </a:lvl3pPr>
    <a:lvl4pPr marL="1777594" algn="l" defTabSz="1185062" rtl="0" eaLnBrk="1" latinLnBrk="0" hangingPunct="1">
      <a:defRPr sz="1555" kern="1200">
        <a:solidFill>
          <a:schemeClr val="tx1"/>
        </a:solidFill>
        <a:latin typeface="+mn-lt"/>
        <a:ea typeface="+mn-ea"/>
        <a:cs typeface="+mn-cs"/>
      </a:defRPr>
    </a:lvl4pPr>
    <a:lvl5pPr marL="2370125" algn="l" defTabSz="1185062" rtl="0" eaLnBrk="1" latinLnBrk="0" hangingPunct="1">
      <a:defRPr sz="1555" kern="1200">
        <a:solidFill>
          <a:schemeClr val="tx1"/>
        </a:solidFill>
        <a:latin typeface="+mn-lt"/>
        <a:ea typeface="+mn-ea"/>
        <a:cs typeface="+mn-cs"/>
      </a:defRPr>
    </a:lvl5pPr>
    <a:lvl6pPr marL="2962656" algn="l" defTabSz="1185062" rtl="0" eaLnBrk="1" latinLnBrk="0" hangingPunct="1">
      <a:defRPr sz="1555" kern="1200">
        <a:solidFill>
          <a:schemeClr val="tx1"/>
        </a:solidFill>
        <a:latin typeface="+mn-lt"/>
        <a:ea typeface="+mn-ea"/>
        <a:cs typeface="+mn-cs"/>
      </a:defRPr>
    </a:lvl6pPr>
    <a:lvl7pPr marL="3555187" algn="l" defTabSz="1185062" rtl="0" eaLnBrk="1" latinLnBrk="0" hangingPunct="1">
      <a:defRPr sz="1555" kern="1200">
        <a:solidFill>
          <a:schemeClr val="tx1"/>
        </a:solidFill>
        <a:latin typeface="+mn-lt"/>
        <a:ea typeface="+mn-ea"/>
        <a:cs typeface="+mn-cs"/>
      </a:defRPr>
    </a:lvl7pPr>
    <a:lvl8pPr marL="4147718" algn="l" defTabSz="1185062" rtl="0" eaLnBrk="1" latinLnBrk="0" hangingPunct="1">
      <a:defRPr sz="1555" kern="1200">
        <a:solidFill>
          <a:schemeClr val="tx1"/>
        </a:solidFill>
        <a:latin typeface="+mn-lt"/>
        <a:ea typeface="+mn-ea"/>
        <a:cs typeface="+mn-cs"/>
      </a:defRPr>
    </a:lvl8pPr>
    <a:lvl9pPr marL="4740250" algn="l" defTabSz="1185062" rtl="0" eaLnBrk="1" latinLnBrk="0" hangingPunct="1">
      <a:defRPr sz="15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06450" y="1143000"/>
            <a:ext cx="52451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2C31BA-67D8-413F-A5DD-028125073D1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270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C1534-9D13-43E9-BC8B-5694C28527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2065" y="411597"/>
            <a:ext cx="6678849" cy="1137803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3A8573-17E8-4191-86F9-ABE0BA279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noProof="0" smtClean="0"/>
              <a:t>7/20/2026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D92FA6-D8B1-4403-B9DD-E60A4F351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C2CB2D-6860-4817-B66C-9C44DC4CA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83C82E0-1F49-4A07-A8B3-E2F2CBAC03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2065" y="1305983"/>
            <a:ext cx="4566285" cy="486835"/>
          </a:xfrm>
        </p:spPr>
        <p:txBody>
          <a:bodyPr>
            <a:no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5210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C1534-9D13-43E9-BC8B-5694C28527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2065" y="411597"/>
            <a:ext cx="6678849" cy="1137803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3A8573-17E8-4191-86F9-ABE0BA279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noProof="0" smtClean="0"/>
              <a:t>7/20/2026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D92FA6-D8B1-4403-B9DD-E60A4F351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C2CB2D-6860-4817-B66C-9C44DC4CA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83C82E0-1F49-4A07-A8B3-E2F2CBAC03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2065" y="1305983"/>
            <a:ext cx="4566285" cy="486835"/>
          </a:xfrm>
        </p:spPr>
        <p:txBody>
          <a:bodyPr>
            <a:no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DC4173A-9EF2-4DB4-AE8D-0202037CB0D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1508" y="2057401"/>
            <a:ext cx="14476095" cy="6311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0448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2D4183-9737-47D0-A399-C54D7F7C4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8705" y="486834"/>
            <a:ext cx="1340739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E3A5CB-DFC3-4FD4-B13D-480B9D5777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8705" y="2434167"/>
            <a:ext cx="1340739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50C37A-64D2-409F-A58F-B4B1F1F349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8705" y="8475134"/>
            <a:ext cx="349758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29172-4BF7-429F-BA25-7E9D1A4215EE}" type="datetimeFigureOut">
              <a:rPr lang="en-US" noProof="0" smtClean="0"/>
              <a:t>7/20/2026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4EBE4-7608-464D-BFA2-97741404DA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49215" y="8475134"/>
            <a:ext cx="524637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BEC42-CA83-4077-8D77-E2514DA723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78515" y="8475134"/>
            <a:ext cx="349758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6EA62-41C5-4F9A-A915-5B0BC739C923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6761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03" r:id="rId1"/>
    <p:sldLayoutId id="214748480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B759B58-798F-4E07-6071-EB1A24CFE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458428" y="8434021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6B7B494C-8888-457E-82D1-32EE6B401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509177" y="5249359"/>
            <a:ext cx="27482" cy="1388518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215A627E-A616-4B35-A822-BCD857D053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555970" y="5249359"/>
            <a:ext cx="0" cy="59436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338A3F58-952C-4C6C-BE73-668B41F87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445827" y="5249359"/>
            <a:ext cx="51348" cy="3191517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499176F8-BEEF-4A37-97C9-A7E859221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9893120" y="5249359"/>
            <a:ext cx="9077" cy="2590626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E0A5E395-38A3-4ED8-A1C1-7892BF5B1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3509637" y="5168677"/>
            <a:ext cx="15170" cy="3442247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1C54223A-2F2C-4434-A30B-92D8CEE93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144" idx="0"/>
          </p:cNvCxnSpPr>
          <p:nvPr/>
        </p:nvCxnSpPr>
        <p:spPr>
          <a:xfrm rot="10800000" flipV="1">
            <a:off x="1254433" y="4335573"/>
            <a:ext cx="6250654" cy="181926"/>
          </a:xfrm>
          <a:prstGeom prst="bentConnector2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ctor: Elbow 95">
            <a:extLst>
              <a:ext uri="{FF2B5EF4-FFF2-40B4-BE49-F238E27FC236}">
                <a16:creationId xmlns:a16="http://schemas.microsoft.com/office/drawing/2014/main" id="{185DC171-E6CD-4880-8EF4-7E0DB7F6C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7505087" y="4325821"/>
            <a:ext cx="6635851" cy="2522"/>
          </a:xfrm>
          <a:prstGeom prst="bentConnector3">
            <a:avLst>
              <a:gd name="adj1" fmla="val 50000"/>
            </a:avLst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B5956150-D730-4D39-8E56-5123DA7B1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981329" y="4333537"/>
            <a:ext cx="0" cy="18288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98000C8A-C564-4106-9005-252681A7F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013872" y="4333537"/>
            <a:ext cx="0" cy="18288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DFAFA2FD-B58C-4CB3-83BF-D7037A44C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908817" y="4329727"/>
            <a:ext cx="0" cy="18288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92CA40FF-E75F-4233-A382-4E9DE1FAC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500068" y="4329727"/>
            <a:ext cx="0" cy="18288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200">
            <a:extLst>
              <a:ext uri="{FF2B5EF4-FFF2-40B4-BE49-F238E27FC236}">
                <a16:creationId xmlns:a16="http://schemas.microsoft.com/office/drawing/2014/main" id="{7B2075F3-49F1-4561-B16C-A60D139B4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18" idx="2"/>
          </p:cNvCxnSpPr>
          <p:nvPr/>
        </p:nvCxnSpPr>
        <p:spPr>
          <a:xfrm flipV="1">
            <a:off x="7841790" y="1145966"/>
            <a:ext cx="0" cy="1665814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>
            <a:extLst>
              <a:ext uri="{FF2B5EF4-FFF2-40B4-BE49-F238E27FC236}">
                <a16:creationId xmlns:a16="http://schemas.microsoft.com/office/drawing/2014/main" id="{3075AB11-BAD3-42E5-BC8F-B1153E21F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254433" y="4631985"/>
            <a:ext cx="0" cy="2110277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73FE68B-D6B3-4422-B31A-4154C1A2B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555970" y="5839909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AD5F2CB-5BF2-4605-A7BB-3DBC9B1B3B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497175" y="5839909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5B40D0C-F84E-4462-89E4-D6DB85AB1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9904570" y="7831957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377B15D-B0DE-401C-93B7-D8352DEE6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3520996" y="5851787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C2289C-E06D-4F42-9504-C59FC2CB9B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79815" y="1730251"/>
            <a:ext cx="3581400" cy="36512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2026 Organization Chart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2543CF-3BD4-40B0-BB18-006DCC4331CA}"/>
              </a:ext>
            </a:extLst>
          </p:cNvPr>
          <p:cNvSpPr/>
          <p:nvPr/>
        </p:nvSpPr>
        <p:spPr>
          <a:xfrm>
            <a:off x="6927390" y="414446"/>
            <a:ext cx="1828800" cy="7315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b="1" dirty="0">
                <a:solidFill>
                  <a:schemeClr val="tx1"/>
                </a:solidFill>
              </a:rPr>
              <a:t>Jason Fields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b="1" dirty="0">
                <a:solidFill>
                  <a:schemeClr val="tx1"/>
                </a:solidFill>
              </a:rPr>
              <a:t>Andy Adams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General Co--Chairs</a:t>
            </a: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F21E8B07-0BC6-4DE6-B1E4-773C5D1F75EB}"/>
              </a:ext>
            </a:extLst>
          </p:cNvPr>
          <p:cNvSpPr/>
          <p:nvPr/>
        </p:nvSpPr>
        <p:spPr>
          <a:xfrm>
            <a:off x="509172" y="4517499"/>
            <a:ext cx="1490521" cy="731520"/>
          </a:xfrm>
          <a:prstGeom prst="rect">
            <a:avLst/>
          </a:prstGeom>
          <a:solidFill>
            <a:srgbClr val="F4D0D1"/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050" b="1" dirty="0">
              <a:solidFill>
                <a:schemeClr val="tx1"/>
              </a:solidFill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tx1"/>
                </a:solidFill>
              </a:rPr>
              <a:t>Maria Salice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Music Entertainment </a:t>
            </a:r>
            <a:b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Director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050" b="1" dirty="0">
              <a:solidFill>
                <a:schemeClr val="tx1"/>
              </a:solidFill>
            </a:endParaRP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C93299AE-BEEA-4E5E-88CB-50F2F112D78D}"/>
              </a:ext>
            </a:extLst>
          </p:cNvPr>
          <p:cNvSpPr/>
          <p:nvPr/>
        </p:nvSpPr>
        <p:spPr>
          <a:xfrm>
            <a:off x="8227300" y="3310523"/>
            <a:ext cx="1466126" cy="791122"/>
          </a:xfrm>
          <a:prstGeom prst="rect">
            <a:avLst/>
          </a:prstGeom>
          <a:solidFill>
            <a:srgbClr val="92D050"/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5">
                    <a:lumMod val="75000"/>
                  </a:schemeClr>
                </a:solidFill>
              </a:rPr>
              <a:t>Kim Caron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Treasurer/Fiscal Services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Exchange Club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F3AE564E-E1AB-422A-9067-1D83448922D2}"/>
              </a:ext>
            </a:extLst>
          </p:cNvPr>
          <p:cNvSpPr/>
          <p:nvPr/>
        </p:nvSpPr>
        <p:spPr>
          <a:xfrm>
            <a:off x="2236151" y="4517499"/>
            <a:ext cx="1490521" cy="731520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tx1"/>
                </a:solidFill>
              </a:rPr>
              <a:t>Susanna Sesto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1">
                    <a:lumMod val="50000"/>
                  </a:schemeClr>
                </a:solidFill>
              </a:rPr>
              <a:t>Fundraising Director</a:t>
            </a: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A84C8281-0D5E-4BF0-AB85-487647294920}"/>
              </a:ext>
            </a:extLst>
          </p:cNvPr>
          <p:cNvSpPr/>
          <p:nvPr/>
        </p:nvSpPr>
        <p:spPr>
          <a:xfrm>
            <a:off x="4122449" y="4517499"/>
            <a:ext cx="1647441" cy="7315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tx1"/>
                </a:solidFill>
              </a:rPr>
              <a:t>Donna </a:t>
            </a:r>
            <a:r>
              <a:rPr lang="en-US" sz="1050" b="1" dirty="0" err="1">
                <a:solidFill>
                  <a:schemeClr val="tx1"/>
                </a:solidFill>
              </a:rPr>
              <a:t>Dognin</a:t>
            </a:r>
            <a:endParaRPr lang="en-US" sz="1050" b="1" dirty="0">
              <a:solidFill>
                <a:schemeClr val="tx1"/>
              </a:solidFill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dirty="0">
                <a:solidFill>
                  <a:schemeClr val="tx1"/>
                </a:solidFill>
              </a:rPr>
              <a:t>Patriotism Director</a:t>
            </a:r>
            <a:br>
              <a:rPr lang="en-US" sz="1050" dirty="0">
                <a:solidFill>
                  <a:schemeClr val="tx1"/>
                </a:solidFill>
              </a:rPr>
            </a:br>
            <a:r>
              <a:rPr lang="en-US" sz="1050" dirty="0">
                <a:solidFill>
                  <a:schemeClr val="tx1"/>
                </a:solidFill>
              </a:rPr>
              <a:t>Hometown Hero</a:t>
            </a:r>
            <a:br>
              <a:rPr lang="en-US" sz="1050" dirty="0">
                <a:solidFill>
                  <a:schemeClr val="tx1"/>
                </a:solidFill>
              </a:rPr>
            </a:br>
            <a:r>
              <a:rPr lang="en-US" sz="1050" dirty="0">
                <a:solidFill>
                  <a:schemeClr val="tx1"/>
                </a:solidFill>
              </a:rPr>
              <a:t>Veterans Strong</a:t>
            </a:r>
            <a:endParaRPr lang="en-US" sz="105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81AC151D-872D-4D73-AE29-952F653257C0}"/>
              </a:ext>
            </a:extLst>
          </p:cNvPr>
          <p:cNvSpPr/>
          <p:nvPr/>
        </p:nvSpPr>
        <p:spPr>
          <a:xfrm>
            <a:off x="4684741" y="5433225"/>
            <a:ext cx="1371600" cy="59436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br>
              <a:rPr lang="en-US" sz="1050" b="1" dirty="0">
                <a:solidFill>
                  <a:schemeClr val="tx1"/>
                </a:solidFill>
              </a:rPr>
            </a:br>
            <a:r>
              <a:rPr lang="en-US" sz="1050" b="1" dirty="0">
                <a:solidFill>
                  <a:schemeClr val="tx1"/>
                </a:solidFill>
              </a:rPr>
              <a:t>Dan Baril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dirty="0">
                <a:solidFill>
                  <a:schemeClr val="tx1"/>
                </a:solidFill>
              </a:rPr>
              <a:t>Flag Ceremonies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05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29118B4F-266C-48F0-8CAF-8BA67DF9A649}"/>
              </a:ext>
            </a:extLst>
          </p:cNvPr>
          <p:cNvSpPr/>
          <p:nvPr/>
        </p:nvSpPr>
        <p:spPr>
          <a:xfrm>
            <a:off x="6138074" y="4517499"/>
            <a:ext cx="1468445" cy="731520"/>
          </a:xfrm>
          <a:prstGeom prst="rect">
            <a:avLst/>
          </a:prstGeom>
          <a:solidFill>
            <a:srgbClr val="5FFB9A"/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tx1"/>
                </a:solidFill>
              </a:rPr>
              <a:t>Karl Tack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Family Entertainment </a:t>
            </a:r>
            <a:b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Director</a:t>
            </a: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A2C318BC-6BF6-496E-9A8C-13F9CFE491B5}"/>
              </a:ext>
            </a:extLst>
          </p:cNvPr>
          <p:cNvSpPr/>
          <p:nvPr/>
        </p:nvSpPr>
        <p:spPr>
          <a:xfrm>
            <a:off x="9647504" y="4517500"/>
            <a:ext cx="1479194" cy="738225"/>
          </a:xfrm>
          <a:prstGeom prst="rect">
            <a:avLst/>
          </a:prstGeom>
          <a:solidFill>
            <a:srgbClr val="FFFF00"/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tx1"/>
                </a:solidFill>
              </a:rPr>
              <a:t>Harley </a:t>
            </a:r>
            <a:r>
              <a:rPr lang="en-US" sz="1050" b="1" dirty="0" err="1">
                <a:solidFill>
                  <a:schemeClr val="tx1"/>
                </a:solidFill>
              </a:rPr>
              <a:t>Graime</a:t>
            </a:r>
            <a:endParaRPr lang="en-US" sz="1050" b="1" dirty="0">
              <a:solidFill>
                <a:schemeClr val="tx1"/>
              </a:solidFill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6">
                    <a:lumMod val="50000"/>
                  </a:schemeClr>
                </a:solidFill>
              </a:rPr>
              <a:t>Public Safety Director</a:t>
            </a:r>
            <a:br>
              <a:rPr lang="en-US" sz="105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1050" b="1" dirty="0">
                <a:solidFill>
                  <a:schemeClr val="accent6">
                    <a:lumMod val="50000"/>
                  </a:schemeClr>
                </a:solidFill>
              </a:rPr>
              <a:t>City Liaison</a:t>
            </a: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BEFA9A02-F4DD-44E9-86C2-C8ADA3189685}"/>
              </a:ext>
            </a:extLst>
          </p:cNvPr>
          <p:cNvSpPr/>
          <p:nvPr/>
        </p:nvSpPr>
        <p:spPr>
          <a:xfrm>
            <a:off x="10025413" y="7452635"/>
            <a:ext cx="1371600" cy="731520"/>
          </a:xfrm>
          <a:prstGeom prst="rect">
            <a:avLst/>
          </a:prstGeom>
          <a:solidFill>
            <a:srgbClr val="F4FB9F"/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tx1"/>
                </a:solidFill>
              </a:rPr>
              <a:t>Sue Radke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6">
                    <a:lumMod val="50000"/>
                  </a:schemeClr>
                </a:solidFill>
              </a:rPr>
              <a:t>CERT Director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6">
                    <a:lumMod val="50000"/>
                  </a:schemeClr>
                </a:solidFill>
              </a:rPr>
              <a:t>Command Center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8EED5A81-D106-422F-8455-CF5F456EB3E0}"/>
              </a:ext>
            </a:extLst>
          </p:cNvPr>
          <p:cNvSpPr/>
          <p:nvPr/>
        </p:nvSpPr>
        <p:spPr>
          <a:xfrm>
            <a:off x="13414835" y="4517499"/>
            <a:ext cx="1452207" cy="7315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tx1"/>
                </a:solidFill>
              </a:rPr>
              <a:t>Dianna Tack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Parade/Volunteer Director</a:t>
            </a: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BD569EE8-357F-4061-8190-6041007FBE4B}"/>
              </a:ext>
            </a:extLst>
          </p:cNvPr>
          <p:cNvSpPr/>
          <p:nvPr/>
        </p:nvSpPr>
        <p:spPr>
          <a:xfrm>
            <a:off x="13643726" y="5488353"/>
            <a:ext cx="1371600" cy="7315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tx1"/>
                </a:solidFill>
              </a:rPr>
              <a:t>Matthew Norton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5">
                    <a:lumMod val="50000"/>
                  </a:schemeClr>
                </a:solidFill>
              </a:rPr>
              <a:t>Maintenance </a:t>
            </a: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Director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A9548BF-A6AD-6D1A-7C8E-CA96E8233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555970" y="5774084"/>
            <a:ext cx="0" cy="863793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281A4C3-EC68-C438-18FB-F1F6A6104011}"/>
              </a:ext>
            </a:extLst>
          </p:cNvPr>
          <p:cNvSpPr/>
          <p:nvPr/>
        </p:nvSpPr>
        <p:spPr>
          <a:xfrm>
            <a:off x="512967" y="5811750"/>
            <a:ext cx="1486726" cy="1085288"/>
          </a:xfrm>
          <a:prstGeom prst="rect">
            <a:avLst/>
          </a:prstGeom>
          <a:solidFill>
            <a:srgbClr val="F4D0D1"/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br>
              <a:rPr lang="en-US" sz="1050" b="1" dirty="0">
                <a:solidFill>
                  <a:schemeClr val="tx1"/>
                </a:solidFill>
              </a:rPr>
            </a:br>
            <a:r>
              <a:rPr lang="en-US" sz="1050" b="1" dirty="0">
                <a:solidFill>
                  <a:schemeClr val="tx1"/>
                </a:solidFill>
              </a:rPr>
              <a:t>Brianna Longo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Chair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dirty="0">
                <a:solidFill>
                  <a:schemeClr val="tx1"/>
                </a:solidFill>
              </a:rPr>
              <a:t>Miss Mum Pageant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050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7F7B97C-7B8A-11F4-6429-F34085CD6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7505087" y="1902093"/>
            <a:ext cx="699179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2B0D6AC-CCB6-9E84-FB1F-34856F7F4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3530101" y="6732121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44FF25EF-65D9-8819-2A3B-9CF0D94FF21F}"/>
              </a:ext>
            </a:extLst>
          </p:cNvPr>
          <p:cNvSpPr/>
          <p:nvPr/>
        </p:nvSpPr>
        <p:spPr>
          <a:xfrm>
            <a:off x="13643726" y="6399306"/>
            <a:ext cx="1371600" cy="645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050" b="1" dirty="0">
              <a:solidFill>
                <a:schemeClr val="tx1"/>
              </a:solidFill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050" b="1" dirty="0">
              <a:solidFill>
                <a:schemeClr val="tx1"/>
              </a:solidFill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tx1"/>
                </a:solidFill>
              </a:rPr>
              <a:t>Debbie Schur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5">
                    <a:lumMod val="50000"/>
                  </a:schemeClr>
                </a:solidFill>
              </a:rPr>
              <a:t>Awards Chair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05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05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BA02406-5641-308B-974C-F45B689A2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482085" y="6790599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26A6FAF-654F-C52C-FDCD-AC985A2805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0655969" y="5922598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4A4F2E7D-A57F-67E8-D91E-9B1FF4203596}"/>
              </a:ext>
            </a:extLst>
          </p:cNvPr>
          <p:cNvSpPr/>
          <p:nvPr/>
        </p:nvSpPr>
        <p:spPr>
          <a:xfrm>
            <a:off x="11568086" y="4505791"/>
            <a:ext cx="1337265" cy="738225"/>
          </a:xfrm>
          <a:prstGeom prst="rect">
            <a:avLst/>
          </a:prstGeom>
          <a:solidFill>
            <a:srgbClr val="FFCC29"/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tx1"/>
                </a:solidFill>
              </a:rPr>
              <a:t>Andy Adams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6">
                    <a:lumMod val="50000"/>
                  </a:schemeClr>
                </a:solidFill>
              </a:rPr>
              <a:t>Vendor Relations Director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CF33BAE1-4A32-1F06-3AF5-8E95AE69D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1743068" y="5215070"/>
            <a:ext cx="8241" cy="3200941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6EA4D5E9-3659-9966-DA40-FDD4A9FFA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1751309" y="5922598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9FAE71F0-A054-3BF4-11A8-70A2B86D012D}"/>
              </a:ext>
            </a:extLst>
          </p:cNvPr>
          <p:cNvSpPr/>
          <p:nvPr/>
        </p:nvSpPr>
        <p:spPr>
          <a:xfrm>
            <a:off x="11866107" y="5515907"/>
            <a:ext cx="1282673" cy="731520"/>
          </a:xfrm>
          <a:prstGeom prst="rect">
            <a:avLst/>
          </a:prstGeom>
          <a:solidFill>
            <a:srgbClr val="F9DCA1"/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tx1"/>
                </a:solidFill>
              </a:rPr>
              <a:t>Sarah Sullivan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Assistant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5E499975-EBE0-B423-9F1B-6459F1918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1743068" y="6742262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7C641E23-2391-F4CD-EA4D-FC34AA64FA18}"/>
              </a:ext>
            </a:extLst>
          </p:cNvPr>
          <p:cNvSpPr/>
          <p:nvPr/>
        </p:nvSpPr>
        <p:spPr>
          <a:xfrm>
            <a:off x="11870660" y="6385092"/>
            <a:ext cx="1282673" cy="731520"/>
          </a:xfrm>
          <a:prstGeom prst="rect">
            <a:avLst/>
          </a:prstGeom>
          <a:solidFill>
            <a:srgbClr val="F9DCA1"/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tx1"/>
                </a:solidFill>
              </a:rPr>
              <a:t>Shannen </a:t>
            </a:r>
            <a:r>
              <a:rPr lang="en-US" sz="1050" b="1" dirty="0" err="1">
                <a:solidFill>
                  <a:schemeClr val="tx1"/>
                </a:solidFill>
              </a:rPr>
              <a:t>Cianci</a:t>
            </a:r>
            <a:endParaRPr lang="en-US" sz="1050" b="1" dirty="0">
              <a:solidFill>
                <a:schemeClr val="tx1"/>
              </a:solidFill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Planning Manager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DC085746-AE7D-1E8E-1579-F4FEB1369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2219557" y="4333843"/>
            <a:ext cx="0" cy="18288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>
            <a:extLst>
              <a:ext uri="{FF2B5EF4-FFF2-40B4-BE49-F238E27FC236}">
                <a16:creationId xmlns:a16="http://schemas.microsoft.com/office/drawing/2014/main" id="{6B152D4F-0E67-D9A7-5E2E-EDCAFE177A30}"/>
              </a:ext>
            </a:extLst>
          </p:cNvPr>
          <p:cNvSpPr/>
          <p:nvPr/>
        </p:nvSpPr>
        <p:spPr>
          <a:xfrm>
            <a:off x="8044077" y="4581360"/>
            <a:ext cx="1337265" cy="7382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tx1"/>
                </a:solidFill>
              </a:rPr>
              <a:t>Joyce </a:t>
            </a:r>
            <a:r>
              <a:rPr lang="en-US" sz="1050" b="1" dirty="0" err="1">
                <a:solidFill>
                  <a:schemeClr val="tx1"/>
                </a:solidFill>
              </a:rPr>
              <a:t>Ptak</a:t>
            </a:r>
            <a:endParaRPr lang="en-US" sz="1050" b="1" dirty="0">
              <a:solidFill>
                <a:schemeClr val="tx1"/>
              </a:solidFill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6">
                    <a:lumMod val="50000"/>
                  </a:schemeClr>
                </a:solidFill>
              </a:rPr>
              <a:t>Art &amp; History </a:t>
            </a:r>
            <a:br>
              <a:rPr lang="en-US" sz="105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1050" b="1" dirty="0">
                <a:solidFill>
                  <a:schemeClr val="accent6">
                    <a:lumMod val="50000"/>
                  </a:schemeClr>
                </a:solidFill>
              </a:rPr>
              <a:t>Director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2C69FEF1-BAD4-B63B-24EF-E1BAAA68A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8213051" y="5290639"/>
            <a:ext cx="14249" cy="2378739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474C951-8C83-2ADD-E002-16D300DE6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8227300" y="5998167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>
            <a:extLst>
              <a:ext uri="{FF2B5EF4-FFF2-40B4-BE49-F238E27FC236}">
                <a16:creationId xmlns:a16="http://schemas.microsoft.com/office/drawing/2014/main" id="{E49D6991-76FE-3382-656E-C509F7AC511D}"/>
              </a:ext>
            </a:extLst>
          </p:cNvPr>
          <p:cNvSpPr/>
          <p:nvPr/>
        </p:nvSpPr>
        <p:spPr>
          <a:xfrm>
            <a:off x="8342098" y="5591476"/>
            <a:ext cx="1282673" cy="7315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tx1"/>
                </a:solidFill>
              </a:rPr>
              <a:t>Robert </a:t>
            </a:r>
            <a:r>
              <a:rPr lang="en-US" sz="1050" b="1" dirty="0" err="1">
                <a:solidFill>
                  <a:schemeClr val="tx1"/>
                </a:solidFill>
              </a:rPr>
              <a:t>Foucher</a:t>
            </a:r>
            <a:endParaRPr lang="en-US" sz="1050" b="1" dirty="0">
              <a:solidFill>
                <a:schemeClr val="tx1"/>
              </a:solidFill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Assist. Director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80258DD1-9E58-354F-2C40-5C1B1235D1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8219059" y="6817831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70">
            <a:extLst>
              <a:ext uri="{FF2B5EF4-FFF2-40B4-BE49-F238E27FC236}">
                <a16:creationId xmlns:a16="http://schemas.microsoft.com/office/drawing/2014/main" id="{EB20C419-F3A9-E91F-E36F-0A5D30E2055C}"/>
              </a:ext>
            </a:extLst>
          </p:cNvPr>
          <p:cNvSpPr/>
          <p:nvPr/>
        </p:nvSpPr>
        <p:spPr>
          <a:xfrm>
            <a:off x="8346651" y="6514449"/>
            <a:ext cx="1282673" cy="7315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tx1"/>
                </a:solidFill>
              </a:rPr>
              <a:t>Susan </a:t>
            </a:r>
            <a:r>
              <a:rPr lang="en-US" sz="1050" b="1" dirty="0" err="1">
                <a:solidFill>
                  <a:schemeClr val="tx1"/>
                </a:solidFill>
              </a:rPr>
              <a:t>Gendreau</a:t>
            </a:r>
            <a:endParaRPr lang="en-US" sz="1050" b="1" dirty="0">
              <a:solidFill>
                <a:schemeClr val="tx1"/>
              </a:solidFill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Assistant Director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D7DE5DA3-DD50-9350-4EE2-1B1A0FE053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691372" y="4328343"/>
            <a:ext cx="4176" cy="263949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364A451-3D30-B164-B5D0-6E5EBEC29B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8208847" y="7694091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0CDD55A5-C0C7-DE23-03E4-5BBD4D5C3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0107386" y="6244222"/>
            <a:ext cx="10015" cy="702335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9823B5F0-08F4-C6F3-3BB4-8B6081558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0130149" y="6926968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>
            <a:extLst>
              <a:ext uri="{FF2B5EF4-FFF2-40B4-BE49-F238E27FC236}">
                <a16:creationId xmlns:a16="http://schemas.microsoft.com/office/drawing/2014/main" id="{46D7D621-141E-C769-A654-6F5491FEC543}"/>
              </a:ext>
            </a:extLst>
          </p:cNvPr>
          <p:cNvSpPr/>
          <p:nvPr/>
        </p:nvSpPr>
        <p:spPr>
          <a:xfrm>
            <a:off x="10244426" y="6522639"/>
            <a:ext cx="1369985" cy="731520"/>
          </a:xfrm>
          <a:prstGeom prst="rect">
            <a:avLst/>
          </a:prstGeom>
          <a:solidFill>
            <a:srgbClr val="F4FB9F"/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tx1"/>
                </a:solidFill>
              </a:rPr>
              <a:t>David </a:t>
            </a:r>
            <a:r>
              <a:rPr lang="en-US" sz="1050" b="1" dirty="0" err="1">
                <a:solidFill>
                  <a:schemeClr val="tx1"/>
                </a:solidFill>
              </a:rPr>
              <a:t>Rackcliffe</a:t>
            </a:r>
            <a:br>
              <a:rPr lang="en-US" sz="1050" b="1" dirty="0">
                <a:solidFill>
                  <a:schemeClr val="tx1"/>
                </a:solidFill>
              </a:rPr>
            </a:br>
            <a:r>
              <a:rPr lang="en-US" sz="1050" b="1" dirty="0">
                <a:solidFill>
                  <a:schemeClr val="tx1"/>
                </a:solidFill>
              </a:rPr>
              <a:t>AJ Colwick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4779A87B-1C82-B7A9-82E1-F3B23BA44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1762162" y="7632244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2A960141-1B2D-CDE0-DE12-6896622B7ED9}"/>
              </a:ext>
            </a:extLst>
          </p:cNvPr>
          <p:cNvSpPr/>
          <p:nvPr/>
        </p:nvSpPr>
        <p:spPr>
          <a:xfrm>
            <a:off x="11887284" y="7237098"/>
            <a:ext cx="1282673" cy="731520"/>
          </a:xfrm>
          <a:prstGeom prst="rect">
            <a:avLst/>
          </a:prstGeom>
          <a:solidFill>
            <a:srgbClr val="F9DCA1"/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tx1"/>
                </a:solidFill>
              </a:rPr>
              <a:t>Paradis Electric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Electrical Management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C6D39254-6758-EACF-70C9-8D8CF439AEF3}"/>
              </a:ext>
            </a:extLst>
          </p:cNvPr>
          <p:cNvSpPr/>
          <p:nvPr/>
        </p:nvSpPr>
        <p:spPr>
          <a:xfrm>
            <a:off x="6623876" y="7245762"/>
            <a:ext cx="1423675" cy="659734"/>
          </a:xfrm>
          <a:prstGeom prst="rect">
            <a:avLst/>
          </a:prstGeom>
          <a:solidFill>
            <a:srgbClr val="5FFB9A"/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tx1"/>
                </a:solidFill>
              </a:rPr>
              <a:t>Bev Foote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Chair</a:t>
            </a:r>
            <a:r>
              <a:rPr lang="en-US" sz="105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dirty="0">
                <a:solidFill>
                  <a:schemeClr val="accent1">
                    <a:lumMod val="50000"/>
                  </a:schemeClr>
                </a:solidFill>
              </a:rPr>
              <a:t>Car Show Setup</a:t>
            </a:r>
            <a:endParaRPr lang="en-US" sz="105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08CFE46B-F0E2-62DA-ECEC-6B7488565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1745908" y="8415896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 105">
            <a:extLst>
              <a:ext uri="{FF2B5EF4-FFF2-40B4-BE49-F238E27FC236}">
                <a16:creationId xmlns:a16="http://schemas.microsoft.com/office/drawing/2014/main" id="{8D2E0947-2268-DF8B-1CB1-2DF2D03C4953}"/>
              </a:ext>
            </a:extLst>
          </p:cNvPr>
          <p:cNvSpPr/>
          <p:nvPr/>
        </p:nvSpPr>
        <p:spPr>
          <a:xfrm>
            <a:off x="11903737" y="8078116"/>
            <a:ext cx="1282673" cy="731520"/>
          </a:xfrm>
          <a:prstGeom prst="rect">
            <a:avLst/>
          </a:prstGeom>
          <a:solidFill>
            <a:srgbClr val="F9DCA1"/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tx1"/>
                </a:solidFill>
              </a:rPr>
              <a:t>Mum Sales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Agape House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C48AB100-5CCC-2B39-DC39-B8F49B7DFBCC}"/>
              </a:ext>
            </a:extLst>
          </p:cNvPr>
          <p:cNvSpPr/>
          <p:nvPr/>
        </p:nvSpPr>
        <p:spPr>
          <a:xfrm>
            <a:off x="8307578" y="7391480"/>
            <a:ext cx="1371600" cy="731517"/>
          </a:xfrm>
          <a:prstGeom prst="rect">
            <a:avLst/>
          </a:prstGeom>
          <a:solidFill>
            <a:srgbClr val="F4D0D1"/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br>
              <a:rPr lang="en-US" sz="1050" b="1" dirty="0">
                <a:solidFill>
                  <a:schemeClr val="tx1"/>
                </a:solidFill>
              </a:rPr>
            </a:br>
            <a:r>
              <a:rPr lang="en-US" sz="1050" b="1" dirty="0">
                <a:solidFill>
                  <a:schemeClr val="tx1"/>
                </a:solidFill>
              </a:rPr>
              <a:t>Lara Nichols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Sarah</a:t>
            </a:r>
            <a:r>
              <a:rPr lang="en-US" sz="105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Sullivan</a:t>
            </a:r>
          </a:p>
        </p:txBody>
      </p: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E106FE61-B4A0-12BF-15AD-6F09B6296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3528544" y="7608228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Rectangle 117">
            <a:extLst>
              <a:ext uri="{FF2B5EF4-FFF2-40B4-BE49-F238E27FC236}">
                <a16:creationId xmlns:a16="http://schemas.microsoft.com/office/drawing/2014/main" id="{4CA25593-B003-7B0F-76F1-588BE5EE77E5}"/>
              </a:ext>
            </a:extLst>
          </p:cNvPr>
          <p:cNvSpPr/>
          <p:nvPr/>
        </p:nvSpPr>
        <p:spPr>
          <a:xfrm>
            <a:off x="13653800" y="7221163"/>
            <a:ext cx="1371600" cy="8144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tx1"/>
                </a:solidFill>
              </a:rPr>
              <a:t>Erin King</a:t>
            </a:r>
            <a:br>
              <a:rPr lang="en-US" sz="1050" b="1" dirty="0">
                <a:solidFill>
                  <a:schemeClr val="tx1"/>
                </a:solidFill>
              </a:rPr>
            </a:br>
            <a:r>
              <a:rPr lang="en-US" sz="1050" b="1" dirty="0">
                <a:solidFill>
                  <a:schemeClr val="tx1"/>
                </a:solidFill>
              </a:rPr>
              <a:t>Pina Salvatore</a:t>
            </a:r>
            <a:br>
              <a:rPr lang="en-US" sz="1050" b="1" dirty="0">
                <a:solidFill>
                  <a:schemeClr val="tx1"/>
                </a:solidFill>
              </a:rPr>
            </a:br>
            <a:r>
              <a:rPr lang="en-US" sz="1050" b="1" dirty="0">
                <a:solidFill>
                  <a:schemeClr val="tx1"/>
                </a:solidFill>
              </a:rPr>
              <a:t>Joan Pelkey</a:t>
            </a:r>
            <a:br>
              <a:rPr lang="en-US" sz="1050" b="1" dirty="0">
                <a:solidFill>
                  <a:schemeClr val="tx1"/>
                </a:solidFill>
              </a:rPr>
            </a:br>
            <a:r>
              <a:rPr lang="en-US" sz="1050" b="1" dirty="0">
                <a:solidFill>
                  <a:schemeClr val="tx1"/>
                </a:solidFill>
              </a:rPr>
              <a:t>Sue Berard</a:t>
            </a:r>
            <a:br>
              <a:rPr lang="en-US" sz="1050" b="1" dirty="0">
                <a:solidFill>
                  <a:schemeClr val="tx1"/>
                </a:solidFill>
              </a:rPr>
            </a:br>
            <a:r>
              <a:rPr lang="en-US" sz="1050" b="1" dirty="0">
                <a:solidFill>
                  <a:schemeClr val="tx1"/>
                </a:solidFill>
              </a:rPr>
              <a:t>Joanne Ferraro</a:t>
            </a:r>
            <a:endParaRPr lang="en-US" sz="105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24" name="Picture 123" descr="A close up of a logo&#10;&#10;Description automatically generated">
            <a:extLst>
              <a:ext uri="{FF2B5EF4-FFF2-40B4-BE49-F238E27FC236}">
                <a16:creationId xmlns:a16="http://schemas.microsoft.com/office/drawing/2014/main" id="{638F8374-9AD6-FB5C-B5DB-D3FF52E48F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894" y="244351"/>
            <a:ext cx="5852160" cy="14859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A7A9E37-4C72-63BE-BA82-D85F7969E878}"/>
              </a:ext>
            </a:extLst>
          </p:cNvPr>
          <p:cNvSpPr/>
          <p:nvPr/>
        </p:nvSpPr>
        <p:spPr>
          <a:xfrm>
            <a:off x="8227300" y="2406364"/>
            <a:ext cx="1466126" cy="675200"/>
          </a:xfrm>
          <a:prstGeom prst="rect">
            <a:avLst/>
          </a:prstGeom>
          <a:solidFill>
            <a:srgbClr val="92D050"/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b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Budget Administrator</a:t>
            </a:r>
            <a:b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Procurement Assistant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Jack Ferraro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050" b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8853C5B-D7D7-9AD5-2889-49054BD4AF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525879" y="6637486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E113FBBF-A74C-1B67-60C5-BE5ABAFE2A15}"/>
              </a:ext>
            </a:extLst>
          </p:cNvPr>
          <p:cNvSpPr/>
          <p:nvPr/>
        </p:nvSpPr>
        <p:spPr>
          <a:xfrm>
            <a:off x="2686292" y="5792034"/>
            <a:ext cx="1625101" cy="166952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br>
              <a:rPr lang="en-US" sz="1050" b="1" dirty="0">
                <a:solidFill>
                  <a:schemeClr val="tx1"/>
                </a:solidFill>
              </a:rPr>
            </a:br>
            <a:br>
              <a:rPr lang="en-US" sz="1050" b="1" dirty="0">
                <a:solidFill>
                  <a:schemeClr val="tx1"/>
                </a:solidFill>
              </a:rPr>
            </a:br>
            <a:br>
              <a:rPr lang="en-US" sz="1050" b="1" dirty="0">
                <a:solidFill>
                  <a:schemeClr val="tx1"/>
                </a:solidFill>
              </a:rPr>
            </a:br>
            <a:r>
              <a:rPr lang="en-US" sz="1050" b="1" dirty="0">
                <a:solidFill>
                  <a:schemeClr val="tx1"/>
                </a:solidFill>
              </a:rPr>
              <a:t>Committee Members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b="1" dirty="0">
                <a:solidFill>
                  <a:schemeClr val="accent2"/>
                </a:solidFill>
              </a:rPr>
              <a:t>Susanna Sesto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dirty="0">
                <a:solidFill>
                  <a:schemeClr val="accent2"/>
                </a:solidFill>
              </a:rPr>
              <a:t>Jason Fields, Jack Ferraro. AJ Colwick, Sarah Sullivan, Lara Nichols, Kim Caron, Dianna Tack,, Bev Foote, Joyce Ptak, Sue Berard, Debbie Schur, 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050" dirty="0">
              <a:solidFill>
                <a:srgbClr val="02040A"/>
              </a:solidFill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05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905B42C-F89E-3D3D-FD2A-3FB56BD27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272396" y="4342645"/>
            <a:ext cx="0" cy="1173262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B0D4B6A-E4B2-2A91-797F-ADA4C9D252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9898535" y="5856101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ysDot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Rectangle 167">
            <a:extLst>
              <a:ext uri="{FF2B5EF4-FFF2-40B4-BE49-F238E27FC236}">
                <a16:creationId xmlns:a16="http://schemas.microsoft.com/office/drawing/2014/main" id="{6373F713-1680-4734-878B-86B182DC5AA6}"/>
              </a:ext>
            </a:extLst>
          </p:cNvPr>
          <p:cNvSpPr/>
          <p:nvPr/>
        </p:nvSpPr>
        <p:spPr>
          <a:xfrm>
            <a:off x="10025414" y="5523422"/>
            <a:ext cx="1440228" cy="731520"/>
          </a:xfrm>
          <a:prstGeom prst="rect">
            <a:avLst/>
          </a:prstGeom>
          <a:solidFill>
            <a:srgbClr val="FFFF00"/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tx1"/>
                </a:solidFill>
              </a:rPr>
              <a:t>Mickey Goldwasser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6">
                    <a:lumMod val="50000"/>
                  </a:schemeClr>
                </a:solidFill>
              </a:rPr>
              <a:t>Facilities Management Director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A6E3352-C613-1808-917A-72D6AE7C5D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3509637" y="8610924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ED558807-FFAC-8A5C-9878-A58B2264F09A}"/>
              </a:ext>
            </a:extLst>
          </p:cNvPr>
          <p:cNvSpPr/>
          <p:nvPr/>
        </p:nvSpPr>
        <p:spPr>
          <a:xfrm>
            <a:off x="13655930" y="8234812"/>
            <a:ext cx="1371600" cy="7315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tx1"/>
                </a:solidFill>
              </a:rPr>
              <a:t>Bristol Repeater </a:t>
            </a:r>
            <a:br>
              <a:rPr lang="en-US" sz="1050" b="1" dirty="0">
                <a:solidFill>
                  <a:schemeClr val="tx1"/>
                </a:solidFill>
              </a:rPr>
            </a:br>
            <a:r>
              <a:rPr lang="en-US" sz="1050" b="1" dirty="0">
                <a:solidFill>
                  <a:schemeClr val="tx1"/>
                </a:solidFill>
              </a:rPr>
              <a:t>Radio Club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b="0" i="0" dirty="0">
                <a:solidFill>
                  <a:srgbClr val="2E2C2C"/>
                </a:solidFill>
                <a:effectLst/>
                <a:latin typeface="Georgia" panose="02040502050405020303" pitchFamily="18" charset="0"/>
              </a:rPr>
              <a:t>William Flaherty??</a:t>
            </a:r>
            <a:endParaRPr lang="en-US" sz="105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FA67210-3EF8-0B40-5F6D-F20AAAF5DEDC}"/>
              </a:ext>
            </a:extLst>
          </p:cNvPr>
          <p:cNvSpPr/>
          <p:nvPr/>
        </p:nvSpPr>
        <p:spPr>
          <a:xfrm>
            <a:off x="4676656" y="6252315"/>
            <a:ext cx="1371600" cy="7315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br>
              <a:rPr lang="en-US" sz="1050" b="1" dirty="0">
                <a:solidFill>
                  <a:schemeClr val="tx1"/>
                </a:solidFill>
              </a:rPr>
            </a:br>
            <a:r>
              <a:rPr lang="en-US" sz="1050" b="1" dirty="0">
                <a:solidFill>
                  <a:schemeClr val="tx1"/>
                </a:solidFill>
              </a:rPr>
              <a:t>Brian Avery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tx1"/>
                </a:solidFill>
              </a:rPr>
              <a:t>American Legion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dirty="0">
                <a:solidFill>
                  <a:schemeClr val="tx1"/>
                </a:solidFill>
              </a:rPr>
              <a:t>Veterans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050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8F8D845-0958-F275-5247-ACD8A46A8261}"/>
              </a:ext>
            </a:extLst>
          </p:cNvPr>
          <p:cNvCxnSpPr>
            <a:endCxn id="16" idx="1"/>
          </p:cNvCxnSpPr>
          <p:nvPr/>
        </p:nvCxnSpPr>
        <p:spPr>
          <a:xfrm>
            <a:off x="4555970" y="6598094"/>
            <a:ext cx="120686" cy="199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026EE91C-F74F-9E92-61F4-5F531C63E452}"/>
              </a:ext>
            </a:extLst>
          </p:cNvPr>
          <p:cNvSpPr/>
          <p:nvPr/>
        </p:nvSpPr>
        <p:spPr>
          <a:xfrm>
            <a:off x="6629878" y="5433212"/>
            <a:ext cx="1371600" cy="731520"/>
          </a:xfrm>
          <a:prstGeom prst="rect">
            <a:avLst/>
          </a:prstGeom>
          <a:solidFill>
            <a:srgbClr val="5FFB9A"/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AJ Colwick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rgbClr val="3C4043"/>
                </a:solidFill>
                <a:latin typeface="Roboto" panose="02000000000000000000" pitchFamily="2" charset="0"/>
              </a:rPr>
              <a:t>Family Entertainment</a:t>
            </a:r>
            <a:endParaRPr lang="en-US" sz="1050" b="1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Assistant Director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8472BC30-4D66-88E6-E145-215BBDE82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4120870" y="4322911"/>
            <a:ext cx="0" cy="18288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449F9B2D-ABC4-1D16-99C7-7B19B83B364C}"/>
              </a:ext>
            </a:extLst>
          </p:cNvPr>
          <p:cNvSpPr/>
          <p:nvPr/>
        </p:nvSpPr>
        <p:spPr>
          <a:xfrm>
            <a:off x="8227300" y="1380467"/>
            <a:ext cx="1490521" cy="731520"/>
          </a:xfrm>
          <a:prstGeom prst="rect">
            <a:avLst/>
          </a:prstGeom>
          <a:solidFill>
            <a:srgbClr val="92D050"/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tx1"/>
                </a:solidFill>
              </a:rPr>
              <a:t>Jason Fields</a:t>
            </a:r>
            <a:br>
              <a:rPr lang="en-US" sz="1050" b="1" dirty="0">
                <a:solidFill>
                  <a:schemeClr val="tx1"/>
                </a:solidFill>
              </a:rPr>
            </a:b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Finance Director</a:t>
            </a:r>
            <a:b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Sponsorships</a:t>
            </a:r>
            <a:b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Carnival Liaison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8133090-22F1-8B5A-ECC5-A0740978DC2B}"/>
              </a:ext>
            </a:extLst>
          </p:cNvPr>
          <p:cNvSpPr/>
          <p:nvPr/>
        </p:nvSpPr>
        <p:spPr>
          <a:xfrm>
            <a:off x="5754951" y="1370695"/>
            <a:ext cx="1828800" cy="88375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b="1" dirty="0">
                <a:solidFill>
                  <a:schemeClr val="tx1"/>
                </a:solidFill>
              </a:rPr>
              <a:t>Jack Ferraro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b="1" dirty="0">
                <a:solidFill>
                  <a:schemeClr val="tx1"/>
                </a:solidFill>
              </a:rPr>
              <a:t>Marketing, Media &amp; Mum Festival Planning Director</a:t>
            </a:r>
            <a:br>
              <a:rPr lang="en-US" sz="1200" b="1" dirty="0">
                <a:solidFill>
                  <a:schemeClr val="tx1"/>
                </a:solidFill>
              </a:rPr>
            </a:br>
            <a:r>
              <a:rPr lang="en-US" sz="1050" b="1" dirty="0">
                <a:solidFill>
                  <a:schemeClr val="tx1"/>
                </a:solidFill>
              </a:rPr>
              <a:t>Immediate Past Chairman</a:t>
            </a:r>
          </a:p>
        </p:txBody>
      </p:sp>
      <p:pic>
        <p:nvPicPr>
          <p:cNvPr id="110" name="Picture 109" descr="A logo with gold letters and a blue circle&#10;&#10;AI-generated content may be incorrect.">
            <a:extLst>
              <a:ext uri="{FF2B5EF4-FFF2-40B4-BE49-F238E27FC236}">
                <a16:creationId xmlns:a16="http://schemas.microsoft.com/office/drawing/2014/main" id="{AF15AB0B-624B-F1A6-3199-73547296D3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7144" y="445515"/>
            <a:ext cx="3363289" cy="3363289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4148EDD-2BB3-25A0-C18E-6A7EBE0D43CF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8972561" y="2111987"/>
            <a:ext cx="0" cy="26729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C46F59D-E72B-E356-CD89-7621ECB13658}"/>
              </a:ext>
            </a:extLst>
          </p:cNvPr>
          <p:cNvCxnSpPr>
            <a:cxnSpLocks/>
            <a:endCxn id="14" idx="3"/>
          </p:cNvCxnSpPr>
          <p:nvPr/>
        </p:nvCxnSpPr>
        <p:spPr>
          <a:xfrm flipH="1">
            <a:off x="7606519" y="2795746"/>
            <a:ext cx="24815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9611724B-F7B0-CE8C-2D88-DEAE4CF1F698}"/>
              </a:ext>
            </a:extLst>
          </p:cNvPr>
          <p:cNvSpPr/>
          <p:nvPr/>
        </p:nvSpPr>
        <p:spPr>
          <a:xfrm>
            <a:off x="5777719" y="2453379"/>
            <a:ext cx="1828800" cy="68473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b="1" dirty="0">
                <a:solidFill>
                  <a:schemeClr val="tx1"/>
                </a:solidFill>
              </a:rPr>
              <a:t>Recording Secretary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tx1"/>
                </a:solidFill>
              </a:rPr>
              <a:t>Dianna Tack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82F45CC-3896-BF5E-3874-1A4502F072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471452" y="7564997"/>
            <a:ext cx="109892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0017D115-C7D6-6A1B-E2AE-FE9AEAE21F97}"/>
              </a:ext>
            </a:extLst>
          </p:cNvPr>
          <p:cNvSpPr/>
          <p:nvPr/>
        </p:nvSpPr>
        <p:spPr>
          <a:xfrm>
            <a:off x="6633150" y="6334803"/>
            <a:ext cx="1371600" cy="731520"/>
          </a:xfrm>
          <a:prstGeom prst="rect">
            <a:avLst/>
          </a:prstGeom>
          <a:solidFill>
            <a:srgbClr val="5FFB9A"/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Sue Berard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rgbClr val="3C4043"/>
                </a:solidFill>
                <a:latin typeface="Roboto" panose="02000000000000000000" pitchFamily="2" charset="0"/>
              </a:rPr>
              <a:t>Family Entertainment</a:t>
            </a:r>
            <a:endParaRPr lang="en-US" sz="1050" b="1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Assistant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CAAC6DC-1798-43EF-F4AF-92776F9E7B44}"/>
              </a:ext>
            </a:extLst>
          </p:cNvPr>
          <p:cNvCxnSpPr>
            <a:cxnSpLocks/>
            <a:endCxn id="180" idx="0"/>
          </p:cNvCxnSpPr>
          <p:nvPr/>
        </p:nvCxnSpPr>
        <p:spPr>
          <a:xfrm flipH="1">
            <a:off x="8960363" y="3072468"/>
            <a:ext cx="5109" cy="2380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950022E2-81BA-A00A-0918-BAFA4E0BE40C}"/>
              </a:ext>
            </a:extLst>
          </p:cNvPr>
          <p:cNvSpPr/>
          <p:nvPr/>
        </p:nvSpPr>
        <p:spPr>
          <a:xfrm>
            <a:off x="6631800" y="8106935"/>
            <a:ext cx="1371600" cy="731520"/>
          </a:xfrm>
          <a:prstGeom prst="rect">
            <a:avLst/>
          </a:prstGeom>
          <a:solidFill>
            <a:srgbClr val="5FFB9A"/>
          </a:solidFill>
          <a:ln w="28575" cap="rnd" cmpd="sng" algn="ctr">
            <a:solidFill>
              <a:schemeClr val="accent1"/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Excel Club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rgbClr val="3C4043"/>
                </a:solidFill>
                <a:latin typeface="Roboto" panose="02000000000000000000" pitchFamily="2" charset="0"/>
              </a:rPr>
              <a:t>Bristol Eastern HS</a:t>
            </a:r>
            <a:endParaRPr lang="en-US" sz="1050" b="1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50" b="1" dirty="0">
                <a:solidFill>
                  <a:schemeClr val="accent2">
                    <a:lumMod val="50000"/>
                  </a:schemeClr>
                </a:solidFill>
              </a:rPr>
              <a:t>Assistants</a:t>
            </a:r>
          </a:p>
        </p:txBody>
      </p:sp>
    </p:spTree>
    <p:extLst>
      <p:ext uri="{BB962C8B-B14F-4D97-AF65-F5344CB8AC3E}">
        <p14:creationId xmlns:p14="http://schemas.microsoft.com/office/powerpoint/2010/main" val="23771642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Custom 59">
      <a:dk1>
        <a:srgbClr val="000000"/>
      </a:dk1>
      <a:lt1>
        <a:sysClr val="window" lastClr="FFFFFF"/>
      </a:lt1>
      <a:dk2>
        <a:srgbClr val="8439BD"/>
      </a:dk2>
      <a:lt2>
        <a:srgbClr val="FFFFFF"/>
      </a:lt2>
      <a:accent1>
        <a:srgbClr val="0EABB7"/>
      </a:accent1>
      <a:accent2>
        <a:srgbClr val="4868E5"/>
      </a:accent2>
      <a:accent3>
        <a:srgbClr val="20A472"/>
      </a:accent3>
      <a:accent4>
        <a:srgbClr val="B13DC8"/>
      </a:accent4>
      <a:accent5>
        <a:srgbClr val="172DA6"/>
      </a:accent5>
      <a:accent6>
        <a:srgbClr val="00B0F0"/>
      </a:accent6>
      <a:hlink>
        <a:srgbClr val="00B0F0"/>
      </a:hlink>
      <a:folHlink>
        <a:srgbClr val="B036B3"/>
      </a:folHlink>
    </a:clrScheme>
    <a:fontScheme name="Custom 26">
      <a:majorFont>
        <a:latin typeface="Speak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56610394_win32_fixed" id="{42BDF7C0-6C36-4A8C-8909-F46D48B3B467}" vid="{63FD087B-421E-4234-B66A-3FF7CAD70D5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41879</TotalTime>
  <Words>265</Words>
  <Application>Microsoft Office PowerPoint</Application>
  <PresentationFormat>Custom</PresentationFormat>
  <Paragraphs>84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Avenir Next LT Pro Light</vt:lpstr>
      <vt:lpstr>Calibri</vt:lpstr>
      <vt:lpstr>Georgia</vt:lpstr>
      <vt:lpstr>Roboto</vt:lpstr>
      <vt:lpstr>Speak Pro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Ferraro</dc:creator>
  <cp:lastModifiedBy>John Ferraro</cp:lastModifiedBy>
  <cp:revision>15</cp:revision>
  <dcterms:created xsi:type="dcterms:W3CDTF">2021-11-12T01:19:01Z</dcterms:created>
  <dcterms:modified xsi:type="dcterms:W3CDTF">2026-07-25T16:55:38Z</dcterms:modified>
</cp:coreProperties>
</file>